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Black"/>
      <p:bold r:id="rId17"/>
      <p:boldItalic r:id="rId18"/>
    </p:embeddedFont>
    <p:embeddedFont>
      <p:font typeface="Robo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fntdata"/><Relationship Id="rId11" Type="http://schemas.openxmlformats.org/officeDocument/2006/relationships/slide" Target="slides/slide6.xml"/><Relationship Id="rId22" Type="http://schemas.openxmlformats.org/officeDocument/2006/relationships/font" Target="fonts/Roboto-boldItalic.fntdata"/><Relationship Id="rId10" Type="http://schemas.openxmlformats.org/officeDocument/2006/relationships/slide" Target="slides/slide5.xml"/><Relationship Id="rId21"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Black-bold.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regular.fntdata"/><Relationship Id="rId6" Type="http://schemas.openxmlformats.org/officeDocument/2006/relationships/slide" Target="slides/slide1.xml"/><Relationship Id="rId18" Type="http://schemas.openxmlformats.org/officeDocument/2006/relationships/font" Target="fonts/RobotoBlack-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5" name="Shape 115"/>
        <p:cNvGrpSpPr/>
        <p:nvPr/>
      </p:nvGrpSpPr>
      <p:grpSpPr>
        <a:xfrm>
          <a:off x="0" y="0"/>
          <a:ext cx="0" cy="0"/>
          <a:chOff x="0" y="0"/>
          <a:chExt cx="0" cy="0"/>
        </a:xfrm>
      </p:grpSpPr>
      <p:sp>
        <p:nvSpPr>
          <p:cNvPr id="116" name="Google Shape;116;g56d8124756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56d8124756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didn’t work: originally, we tried to replicate their process completely → end to end we tried to re-analyze the code and we quickly realized this wasn’t possible. This was efficient and it was too difficult to replicate certain steps.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worked: creating scatter plots using the original table → crafting our own method for analysis. We also wanted to use a t-test, which they didn’t use as their test-statistic to check the variables that they did test.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2" name="Shape 122"/>
        <p:cNvGrpSpPr/>
        <p:nvPr/>
      </p:nvGrpSpPr>
      <p:grpSpPr>
        <a:xfrm>
          <a:off x="0" y="0"/>
          <a:ext cx="0" cy="0"/>
          <a:chOff x="0" y="0"/>
          <a:chExt cx="0" cy="0"/>
        </a:xfrm>
      </p:grpSpPr>
      <p:sp>
        <p:nvSpPr>
          <p:cNvPr id="123" name="Google Shape;123;g58ef6c3f13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58ef6c3f13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7" name="Shape 57"/>
        <p:cNvGrpSpPr/>
        <p:nvPr/>
      </p:nvGrpSpPr>
      <p:grpSpPr>
        <a:xfrm>
          <a:off x="0" y="0"/>
          <a:ext cx="0" cy="0"/>
          <a:chOff x="0" y="0"/>
          <a:chExt cx="0" cy="0"/>
        </a:xfrm>
      </p:grpSpPr>
      <p:sp>
        <p:nvSpPr>
          <p:cNvPr id="58" name="Google Shape;58;g56184c78a6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56184c78a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3" name="Shape 63"/>
        <p:cNvGrpSpPr/>
        <p:nvPr/>
      </p:nvGrpSpPr>
      <p:grpSpPr>
        <a:xfrm>
          <a:off x="0" y="0"/>
          <a:ext cx="0" cy="0"/>
          <a:chOff x="0" y="0"/>
          <a:chExt cx="0" cy="0"/>
        </a:xfrm>
      </p:grpSpPr>
      <p:sp>
        <p:nvSpPr>
          <p:cNvPr id="64" name="Google Shape;64;g56184c78a6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56184c78a6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56d812475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56d812475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 name="Shape 78"/>
        <p:cNvGrpSpPr/>
        <p:nvPr/>
      </p:nvGrpSpPr>
      <p:grpSpPr>
        <a:xfrm>
          <a:off x="0" y="0"/>
          <a:ext cx="0" cy="0"/>
          <a:chOff x="0" y="0"/>
          <a:chExt cx="0" cy="0"/>
        </a:xfrm>
      </p:grpSpPr>
      <p:sp>
        <p:nvSpPr>
          <p:cNvPr id="79" name="Google Shape;79;g56d8124756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56d8124756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5" name="Shape 85"/>
        <p:cNvGrpSpPr/>
        <p:nvPr/>
      </p:nvGrpSpPr>
      <p:grpSpPr>
        <a:xfrm>
          <a:off x="0" y="0"/>
          <a:ext cx="0" cy="0"/>
          <a:chOff x="0" y="0"/>
          <a:chExt cx="0" cy="0"/>
        </a:xfrm>
      </p:grpSpPr>
      <p:sp>
        <p:nvSpPr>
          <p:cNvPr id="86" name="Google Shape;86;g56d812475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56d812475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56d8124756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56d8124756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Put the pictures from the visualization and talk about what each one is</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0" name="Shape 100"/>
        <p:cNvGrpSpPr/>
        <p:nvPr/>
      </p:nvGrpSpPr>
      <p:grpSpPr>
        <a:xfrm>
          <a:off x="0" y="0"/>
          <a:ext cx="0" cy="0"/>
          <a:chOff x="0" y="0"/>
          <a:chExt cx="0" cy="0"/>
        </a:xfrm>
      </p:grpSpPr>
      <p:sp>
        <p:nvSpPr>
          <p:cNvPr id="101" name="Google Shape;101;g58ef6c3f13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58ef6c3f13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56d812475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56d812475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13.png"/><Relationship Id="rId5"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13028" l="0" r="0" t="0"/>
          <a:stretch/>
        </p:blipFill>
        <p:spPr>
          <a:xfrm>
            <a:off x="0" y="0"/>
            <a:ext cx="9144000" cy="5143500"/>
          </a:xfrm>
          <a:prstGeom prst="rect">
            <a:avLst/>
          </a:prstGeom>
          <a:noFill/>
          <a:ln>
            <a:noFill/>
          </a:ln>
        </p:spPr>
      </p:pic>
      <p:sp>
        <p:nvSpPr>
          <p:cNvPr id="55" name="Google Shape;55;p13"/>
          <p:cNvSpPr txBox="1"/>
          <p:nvPr/>
        </p:nvSpPr>
        <p:spPr>
          <a:xfrm>
            <a:off x="5009849" y="1549025"/>
            <a:ext cx="3453900" cy="16530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3000">
                <a:solidFill>
                  <a:srgbClr val="FFFFFF"/>
                </a:solidFill>
                <a:latin typeface="Roboto Black"/>
                <a:ea typeface="Roboto Black"/>
                <a:cs typeface="Roboto Black"/>
                <a:sym typeface="Roboto Black"/>
              </a:rPr>
              <a:t>Driving Factors of Movie Success </a:t>
            </a:r>
            <a:endParaRPr sz="3000">
              <a:solidFill>
                <a:srgbClr val="FFFFFF"/>
              </a:solidFill>
              <a:latin typeface="Roboto Black"/>
              <a:ea typeface="Roboto Black"/>
              <a:cs typeface="Roboto Black"/>
              <a:sym typeface="Roboto Black"/>
            </a:endParaRPr>
          </a:p>
        </p:txBody>
      </p:sp>
      <p:sp>
        <p:nvSpPr>
          <p:cNvPr id="56" name="Google Shape;56;p13"/>
          <p:cNvSpPr txBox="1"/>
          <p:nvPr/>
        </p:nvSpPr>
        <p:spPr>
          <a:xfrm>
            <a:off x="5009850" y="2823738"/>
            <a:ext cx="2914500" cy="474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lt1"/>
                </a:solidFill>
                <a:latin typeface="Roboto"/>
                <a:ea typeface="Roboto"/>
                <a:cs typeface="Roboto"/>
                <a:sym typeface="Roboto"/>
              </a:rPr>
              <a:t>Arnav Jain, Hasan Muhammad, Pratik Bhat, Vivian Zhang</a:t>
            </a:r>
            <a:endParaRPr sz="1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8" name="Shape 118"/>
        <p:cNvGrpSpPr/>
        <p:nvPr/>
      </p:nvGrpSpPr>
      <p:grpSpPr>
        <a:xfrm>
          <a:off x="0" y="0"/>
          <a:ext cx="0" cy="0"/>
          <a:chOff x="0" y="0"/>
          <a:chExt cx="0" cy="0"/>
        </a:xfrm>
      </p:grpSpPr>
      <p:sp>
        <p:nvSpPr>
          <p:cNvPr id="119" name="Google Shape;119;p22"/>
          <p:cNvSpPr txBox="1"/>
          <p:nvPr/>
        </p:nvSpPr>
        <p:spPr>
          <a:xfrm>
            <a:off x="413434" y="814016"/>
            <a:ext cx="3403200" cy="55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2400">
              <a:latin typeface="Roboto Black"/>
              <a:ea typeface="Roboto Black"/>
              <a:cs typeface="Roboto Black"/>
              <a:sym typeface="Roboto Black"/>
            </a:endParaRPr>
          </a:p>
        </p:txBody>
      </p:sp>
      <p:sp>
        <p:nvSpPr>
          <p:cNvPr id="120" name="Google Shape;120;p22"/>
          <p:cNvSpPr txBox="1"/>
          <p:nvPr/>
        </p:nvSpPr>
        <p:spPr>
          <a:xfrm>
            <a:off x="491300" y="1003850"/>
            <a:ext cx="7436700" cy="3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4292E"/>
                </a:solidFill>
                <a:highlight>
                  <a:srgbClr val="FFFFFF"/>
                </a:highlight>
              </a:rPr>
              <a:t>T-Test</a:t>
            </a:r>
            <a:endParaRPr b="1">
              <a:solidFill>
                <a:srgbClr val="24292E"/>
              </a:solidFill>
              <a:highlight>
                <a:srgbClr val="FFFFFF"/>
              </a:highlight>
            </a:endParaRPr>
          </a:p>
          <a:p>
            <a:pPr indent="-317500" lvl="0" marL="457200" rtl="0" algn="l">
              <a:spcBef>
                <a:spcPts val="0"/>
              </a:spcBef>
              <a:spcAft>
                <a:spcPts val="0"/>
              </a:spcAft>
              <a:buClr>
                <a:srgbClr val="24292E"/>
              </a:buClr>
              <a:buSzPts val="1400"/>
              <a:buAutoNum type="arabicParenR"/>
            </a:pPr>
            <a:r>
              <a:rPr lang="en">
                <a:solidFill>
                  <a:srgbClr val="24292E"/>
                </a:solidFill>
                <a:highlight>
                  <a:srgbClr val="FFFFFF"/>
                </a:highlight>
              </a:rPr>
              <a:t>We conducted the t-test on the two most important variables the original study found as relevant predictors of movie success</a:t>
            </a:r>
            <a:endParaRPr>
              <a:solidFill>
                <a:srgbClr val="24292E"/>
              </a:solidFill>
              <a:highlight>
                <a:srgbClr val="FFFFFF"/>
              </a:highlight>
            </a:endParaRPr>
          </a:p>
          <a:p>
            <a:pPr indent="-317500" lvl="0" marL="457200" rtl="0" algn="l">
              <a:spcBef>
                <a:spcPts val="0"/>
              </a:spcBef>
              <a:spcAft>
                <a:spcPts val="0"/>
              </a:spcAft>
              <a:buClr>
                <a:srgbClr val="24292E"/>
              </a:buClr>
              <a:buSzPts val="1400"/>
              <a:buAutoNum type="arabicParenR"/>
            </a:pPr>
            <a:r>
              <a:rPr lang="en">
                <a:solidFill>
                  <a:srgbClr val="24292E"/>
                </a:solidFill>
                <a:highlight>
                  <a:srgbClr val="FFFFFF"/>
                </a:highlight>
              </a:rPr>
              <a:t>For our t-test, we took the scores and computed the average value.</a:t>
            </a:r>
            <a:endParaRPr>
              <a:solidFill>
                <a:srgbClr val="24292E"/>
              </a:solidFill>
              <a:highlight>
                <a:srgbClr val="FFFFFF"/>
              </a:highlight>
            </a:endParaRPr>
          </a:p>
          <a:p>
            <a:pPr indent="-317500" lvl="0" marL="457200" rtl="0" algn="l">
              <a:spcBef>
                <a:spcPts val="0"/>
              </a:spcBef>
              <a:spcAft>
                <a:spcPts val="0"/>
              </a:spcAft>
              <a:buClr>
                <a:srgbClr val="24292E"/>
              </a:buClr>
              <a:buSzPts val="1400"/>
              <a:buAutoNum type="arabicParenR"/>
            </a:pPr>
            <a:r>
              <a:rPr lang="en">
                <a:solidFill>
                  <a:srgbClr val="24292E"/>
                </a:solidFill>
                <a:highlight>
                  <a:srgbClr val="FFFFFF"/>
                </a:highlight>
              </a:rPr>
              <a:t>The null hypothesis was the distance between the average movie rating between high and low crew scores was 0.</a:t>
            </a:r>
            <a:endParaRPr>
              <a:solidFill>
                <a:srgbClr val="24292E"/>
              </a:solidFill>
              <a:highlight>
                <a:srgbClr val="FFFFFF"/>
              </a:highlight>
            </a:endParaRPr>
          </a:p>
          <a:p>
            <a:pPr indent="0" lvl="0" marL="457200" rtl="0" algn="l">
              <a:spcBef>
                <a:spcPts val="0"/>
              </a:spcBef>
              <a:spcAft>
                <a:spcPts val="0"/>
              </a:spcAft>
              <a:buNone/>
            </a:pPr>
            <a:r>
              <a:t/>
            </a:r>
            <a:endParaRPr>
              <a:solidFill>
                <a:srgbClr val="24292E"/>
              </a:solidFill>
              <a:highlight>
                <a:srgbClr val="FFFFFF"/>
              </a:highlight>
            </a:endParaRPr>
          </a:p>
          <a:p>
            <a:pPr indent="0" lvl="0" marL="0" rtl="0" algn="l">
              <a:spcBef>
                <a:spcPts val="0"/>
              </a:spcBef>
              <a:spcAft>
                <a:spcPts val="0"/>
              </a:spcAft>
              <a:buNone/>
            </a:pPr>
            <a:r>
              <a:rPr b="1" lang="en">
                <a:solidFill>
                  <a:schemeClr val="dk1"/>
                </a:solidFill>
                <a:highlight>
                  <a:schemeClr val="lt1"/>
                </a:highlight>
              </a:rPr>
              <a:t>Outside Variables</a:t>
            </a:r>
            <a:endParaRPr b="1">
              <a:solidFill>
                <a:schemeClr val="dk1"/>
              </a:solidFill>
              <a:highlight>
                <a:schemeClr val="lt1"/>
              </a:highlight>
            </a:endParaRPr>
          </a:p>
          <a:p>
            <a:pPr indent="-317500" lvl="0" marL="457200" rtl="0" algn="l">
              <a:spcBef>
                <a:spcPts val="0"/>
              </a:spcBef>
              <a:spcAft>
                <a:spcPts val="0"/>
              </a:spcAft>
              <a:buClr>
                <a:schemeClr val="dk1"/>
              </a:buClr>
              <a:buSzPts val="1400"/>
              <a:buAutoNum type="arabicParenR"/>
            </a:pPr>
            <a:r>
              <a:rPr lang="en">
                <a:solidFill>
                  <a:schemeClr val="dk1"/>
                </a:solidFill>
                <a:highlight>
                  <a:schemeClr val="lt1"/>
                </a:highlight>
              </a:rPr>
              <a:t>Created a scatter plot looking at runtime and budget vs popularity</a:t>
            </a:r>
            <a:endParaRPr>
              <a:solidFill>
                <a:schemeClr val="dk1"/>
              </a:solidFill>
              <a:highlight>
                <a:schemeClr val="lt1"/>
              </a:highlight>
            </a:endParaRPr>
          </a:p>
          <a:p>
            <a:pPr indent="-317500" lvl="0" marL="457200" rtl="0" algn="l">
              <a:spcBef>
                <a:spcPts val="0"/>
              </a:spcBef>
              <a:spcAft>
                <a:spcPts val="0"/>
              </a:spcAft>
              <a:buClr>
                <a:schemeClr val="dk1"/>
              </a:buClr>
              <a:buSzPts val="1400"/>
              <a:buAutoNum type="arabicParenR"/>
            </a:pPr>
            <a:r>
              <a:rPr lang="en">
                <a:solidFill>
                  <a:srgbClr val="24292E"/>
                </a:solidFill>
                <a:highlight>
                  <a:srgbClr val="FFFFFF"/>
                </a:highlight>
              </a:rPr>
              <a:t>We then added a line of best fit and computed the correlation coefficient of each factor</a:t>
            </a:r>
            <a:endParaRPr>
              <a:solidFill>
                <a:srgbClr val="24292E"/>
              </a:solidFill>
              <a:highlight>
                <a:srgbClr val="FFFFFF"/>
              </a:highlight>
            </a:endParaRPr>
          </a:p>
          <a:p>
            <a:pPr indent="0" lvl="0" marL="0" rtl="0" algn="l">
              <a:spcBef>
                <a:spcPts val="0"/>
              </a:spcBef>
              <a:spcAft>
                <a:spcPts val="0"/>
              </a:spcAft>
              <a:buNone/>
            </a:pPr>
            <a:r>
              <a:t/>
            </a:r>
            <a:endParaRPr>
              <a:solidFill>
                <a:srgbClr val="24292E"/>
              </a:solidFill>
              <a:highlight>
                <a:srgbClr val="FFFFFF"/>
              </a:highlight>
            </a:endParaRPr>
          </a:p>
          <a:p>
            <a:pPr indent="0" lvl="0" marL="0" rtl="0" algn="l">
              <a:spcBef>
                <a:spcPts val="0"/>
              </a:spcBef>
              <a:spcAft>
                <a:spcPts val="0"/>
              </a:spcAft>
              <a:buNone/>
            </a:pPr>
            <a:r>
              <a:rPr b="1" lang="en">
                <a:solidFill>
                  <a:srgbClr val="24292E"/>
                </a:solidFill>
                <a:highlight>
                  <a:srgbClr val="FFFFFF"/>
                </a:highlight>
              </a:rPr>
              <a:t>What didn’t work: </a:t>
            </a:r>
            <a:r>
              <a:rPr lang="en">
                <a:solidFill>
                  <a:srgbClr val="24292E"/>
                </a:solidFill>
                <a:highlight>
                  <a:srgbClr val="FFFFFF"/>
                </a:highlight>
              </a:rPr>
              <a:t>Trying to replicate their process completely, end-to-end. We tried to replicate every piece of code and quickly realized this wasn’t possible. It wasn’t efficient and it was too difficult to replicate certain steps</a:t>
            </a:r>
            <a:endParaRPr>
              <a:solidFill>
                <a:srgbClr val="24292E"/>
              </a:solidFill>
              <a:highlight>
                <a:srgbClr val="FFFFFF"/>
              </a:highlight>
            </a:endParaRPr>
          </a:p>
          <a:p>
            <a:pPr indent="0" lvl="0" marL="0" rtl="0" algn="l">
              <a:spcBef>
                <a:spcPts val="0"/>
              </a:spcBef>
              <a:spcAft>
                <a:spcPts val="0"/>
              </a:spcAft>
              <a:buNone/>
            </a:pPr>
            <a:r>
              <a:t/>
            </a:r>
            <a:endParaRPr>
              <a:solidFill>
                <a:srgbClr val="24292E"/>
              </a:solidFill>
              <a:highlight>
                <a:srgbClr val="FFFFFF"/>
              </a:highlight>
            </a:endParaRPr>
          </a:p>
          <a:p>
            <a:pPr indent="0" lvl="0" marL="0" rtl="0" algn="l">
              <a:spcBef>
                <a:spcPts val="0"/>
              </a:spcBef>
              <a:spcAft>
                <a:spcPts val="0"/>
              </a:spcAft>
              <a:buNone/>
            </a:pPr>
            <a:r>
              <a:rPr b="1" lang="en">
                <a:solidFill>
                  <a:srgbClr val="24292E"/>
                </a:solidFill>
                <a:highlight>
                  <a:srgbClr val="FFFFFF"/>
                </a:highlight>
              </a:rPr>
              <a:t>What did work: </a:t>
            </a:r>
            <a:r>
              <a:rPr lang="en">
                <a:solidFill>
                  <a:srgbClr val="24292E"/>
                </a:solidFill>
                <a:highlight>
                  <a:srgbClr val="FFFFFF"/>
                </a:highlight>
              </a:rPr>
              <a:t>Creating scatter plots using their original table → crafting our own method for analysis. We also wanted to use a t-test, which they didn’t use as their test-statistic. </a:t>
            </a:r>
            <a:endParaRPr>
              <a:solidFill>
                <a:srgbClr val="24292E"/>
              </a:solidFill>
              <a:highlight>
                <a:srgbClr val="FFFFFF"/>
              </a:highlight>
            </a:endParaRPr>
          </a:p>
          <a:p>
            <a:pPr indent="0" lvl="0" marL="0" rtl="0" algn="l">
              <a:spcBef>
                <a:spcPts val="0"/>
              </a:spcBef>
              <a:spcAft>
                <a:spcPts val="0"/>
              </a:spcAft>
              <a:buNone/>
            </a:pPr>
            <a:r>
              <a:t/>
            </a:r>
            <a:endParaRPr>
              <a:solidFill>
                <a:schemeClr val="dk1"/>
              </a:solidFill>
              <a:highlight>
                <a:schemeClr val="lt1"/>
              </a:highlight>
            </a:endParaRPr>
          </a:p>
        </p:txBody>
      </p:sp>
      <p:sp>
        <p:nvSpPr>
          <p:cNvPr id="121" name="Google Shape;121;p22"/>
          <p:cNvSpPr txBox="1"/>
          <p:nvPr/>
        </p:nvSpPr>
        <p:spPr>
          <a:xfrm>
            <a:off x="491309" y="397329"/>
            <a:ext cx="3403200" cy="55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latin typeface="Roboto Black"/>
                <a:ea typeface="Roboto Black"/>
                <a:cs typeface="Roboto Black"/>
                <a:sym typeface="Roboto Black"/>
              </a:rPr>
              <a:t>Process</a:t>
            </a:r>
            <a:endParaRPr sz="2400">
              <a:latin typeface="Roboto Black"/>
              <a:ea typeface="Roboto Black"/>
              <a:cs typeface="Roboto Black"/>
              <a:sym typeface="Roboto Black"/>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5" name="Shape 125"/>
        <p:cNvGrpSpPr/>
        <p:nvPr/>
      </p:nvGrpSpPr>
      <p:grpSpPr>
        <a:xfrm>
          <a:off x="0" y="0"/>
          <a:ext cx="0" cy="0"/>
          <a:chOff x="0" y="0"/>
          <a:chExt cx="0" cy="0"/>
        </a:xfrm>
      </p:grpSpPr>
      <p:sp>
        <p:nvSpPr>
          <p:cNvPr id="126" name="Google Shape;126;p23"/>
          <p:cNvSpPr txBox="1"/>
          <p:nvPr/>
        </p:nvSpPr>
        <p:spPr>
          <a:xfrm>
            <a:off x="553675" y="1270850"/>
            <a:ext cx="7958100" cy="323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24292E"/>
                </a:solidFill>
                <a:highlight>
                  <a:srgbClr val="FFFFFF"/>
                </a:highlight>
              </a:rPr>
              <a:t>T-Test</a:t>
            </a:r>
            <a:endParaRPr b="1">
              <a:solidFill>
                <a:srgbClr val="24292E"/>
              </a:solidFill>
              <a:highlight>
                <a:srgbClr val="FFFFFF"/>
              </a:highlight>
            </a:endParaRPr>
          </a:p>
          <a:p>
            <a:pPr indent="0" lvl="0" marL="0" rtl="0" algn="l">
              <a:spcBef>
                <a:spcPts val="0"/>
              </a:spcBef>
              <a:spcAft>
                <a:spcPts val="0"/>
              </a:spcAft>
              <a:buNone/>
            </a:pPr>
            <a:r>
              <a:rPr lang="en">
                <a:solidFill>
                  <a:srgbClr val="24292E"/>
                </a:solidFill>
                <a:highlight>
                  <a:srgbClr val="FFFFFF"/>
                </a:highlight>
              </a:rPr>
              <a:t>Since the observed statistic was found to be outside of the confidence interval, this implies that it was statistically significant, and hence we can reject our null hypothesis in favor of the alternative. This shows that the variables the original study found to be important, are statistically significant in determining movie success.</a:t>
            </a:r>
            <a:endParaRPr b="1">
              <a:solidFill>
                <a:srgbClr val="24292E"/>
              </a:solidFill>
              <a:highlight>
                <a:srgbClr val="FFFFFF"/>
              </a:highlight>
            </a:endParaRPr>
          </a:p>
          <a:p>
            <a:pPr indent="0" lvl="0" marL="0" rtl="0" algn="l">
              <a:spcBef>
                <a:spcPts val="0"/>
              </a:spcBef>
              <a:spcAft>
                <a:spcPts val="0"/>
              </a:spcAft>
              <a:buNone/>
            </a:pPr>
            <a:r>
              <a:t/>
            </a:r>
            <a:endParaRPr>
              <a:solidFill>
                <a:srgbClr val="24292E"/>
              </a:solidFill>
              <a:highlight>
                <a:srgbClr val="FFFFFF"/>
              </a:highlight>
            </a:endParaRPr>
          </a:p>
          <a:p>
            <a:pPr indent="0" lvl="0" marL="0" rtl="0" algn="l">
              <a:spcBef>
                <a:spcPts val="0"/>
              </a:spcBef>
              <a:spcAft>
                <a:spcPts val="0"/>
              </a:spcAft>
              <a:buNone/>
            </a:pPr>
            <a:r>
              <a:t/>
            </a:r>
            <a:endParaRPr>
              <a:solidFill>
                <a:srgbClr val="24292E"/>
              </a:solidFill>
              <a:highlight>
                <a:srgbClr val="FFFFFF"/>
              </a:highlight>
            </a:endParaRPr>
          </a:p>
          <a:p>
            <a:pPr indent="0" lvl="0" marL="0" rtl="0" algn="l">
              <a:spcBef>
                <a:spcPts val="0"/>
              </a:spcBef>
              <a:spcAft>
                <a:spcPts val="0"/>
              </a:spcAft>
              <a:buNone/>
            </a:pPr>
            <a:r>
              <a:rPr b="1" lang="en">
                <a:solidFill>
                  <a:schemeClr val="dk1"/>
                </a:solidFill>
                <a:highlight>
                  <a:schemeClr val="lt1"/>
                </a:highlight>
              </a:rPr>
              <a:t>Outside Variables</a:t>
            </a:r>
            <a:endParaRPr b="1">
              <a:solidFill>
                <a:schemeClr val="dk1"/>
              </a:solidFill>
              <a:highlight>
                <a:schemeClr val="lt1"/>
              </a:highlight>
            </a:endParaRPr>
          </a:p>
          <a:p>
            <a:pPr indent="0" lvl="0" marL="0" rtl="0" algn="l">
              <a:spcBef>
                <a:spcPts val="0"/>
              </a:spcBef>
              <a:spcAft>
                <a:spcPts val="0"/>
              </a:spcAft>
              <a:buNone/>
            </a:pPr>
            <a:r>
              <a:rPr lang="en">
                <a:solidFill>
                  <a:srgbClr val="24292E"/>
                </a:solidFill>
                <a:highlight>
                  <a:srgbClr val="FFFFFF"/>
                </a:highlight>
              </a:rPr>
              <a:t>The small correlation value for runtime supports the idea that this variable was appropriately left out in the original study. The correlation value obtained for budget and popularity indicates a moderate correlation and so perhaps the variable could have been included in the final output of the original study.</a:t>
            </a:r>
            <a:endParaRPr>
              <a:solidFill>
                <a:schemeClr val="dk1"/>
              </a:solidFill>
              <a:highlight>
                <a:schemeClr val="lt1"/>
              </a:highlight>
            </a:endParaRPr>
          </a:p>
        </p:txBody>
      </p:sp>
      <p:sp>
        <p:nvSpPr>
          <p:cNvPr id="127" name="Google Shape;127;p23"/>
          <p:cNvSpPr txBox="1"/>
          <p:nvPr/>
        </p:nvSpPr>
        <p:spPr>
          <a:xfrm>
            <a:off x="491309" y="397329"/>
            <a:ext cx="3403200" cy="55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latin typeface="Roboto Black"/>
                <a:ea typeface="Roboto Black"/>
                <a:cs typeface="Roboto Black"/>
                <a:sym typeface="Roboto Black"/>
              </a:rPr>
              <a:t>Conclusions</a:t>
            </a:r>
            <a:endParaRPr sz="2400">
              <a:latin typeface="Roboto Black"/>
              <a:ea typeface="Roboto Black"/>
              <a:cs typeface="Roboto Black"/>
              <a:sym typeface="Roboto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0" name="Shape 60"/>
        <p:cNvGrpSpPr/>
        <p:nvPr/>
      </p:nvGrpSpPr>
      <p:grpSpPr>
        <a:xfrm>
          <a:off x="0" y="0"/>
          <a:ext cx="0" cy="0"/>
          <a:chOff x="0" y="0"/>
          <a:chExt cx="0" cy="0"/>
        </a:xfrm>
      </p:grpSpPr>
      <p:sp>
        <p:nvSpPr>
          <p:cNvPr id="61" name="Google Shape;61;p14"/>
          <p:cNvSpPr txBox="1"/>
          <p:nvPr/>
        </p:nvSpPr>
        <p:spPr>
          <a:xfrm>
            <a:off x="2215650" y="3838250"/>
            <a:ext cx="6439800" cy="893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4800">
                <a:latin typeface="Roboto Black"/>
                <a:ea typeface="Roboto Black"/>
                <a:cs typeface="Roboto Black"/>
                <a:sym typeface="Roboto Black"/>
              </a:rPr>
              <a:t>Background + Dataset</a:t>
            </a:r>
            <a:endParaRPr sz="4800">
              <a:latin typeface="Roboto Black"/>
              <a:ea typeface="Roboto Black"/>
              <a:cs typeface="Roboto Black"/>
              <a:sym typeface="Roboto Black"/>
            </a:endParaRPr>
          </a:p>
        </p:txBody>
      </p:sp>
      <p:pic>
        <p:nvPicPr>
          <p:cNvPr id="62" name="Google Shape;62;p14"/>
          <p:cNvPicPr preferRelativeResize="0"/>
          <p:nvPr/>
        </p:nvPicPr>
        <p:blipFill rotWithShape="1">
          <a:blip r:embed="rId3">
            <a:alphaModFix/>
          </a:blip>
          <a:srcRect b="0" l="0" r="0" t="41738"/>
          <a:stretch/>
        </p:blipFill>
        <p:spPr>
          <a:xfrm>
            <a:off x="0" y="0"/>
            <a:ext cx="9144000" cy="343177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6" name="Shape 66"/>
        <p:cNvGrpSpPr/>
        <p:nvPr/>
      </p:nvGrpSpPr>
      <p:grpSpPr>
        <a:xfrm>
          <a:off x="0" y="0"/>
          <a:ext cx="0" cy="0"/>
          <a:chOff x="0" y="0"/>
          <a:chExt cx="0" cy="0"/>
        </a:xfrm>
      </p:grpSpPr>
      <p:sp>
        <p:nvSpPr>
          <p:cNvPr id="67" name="Google Shape;67;p15"/>
          <p:cNvSpPr txBox="1"/>
          <p:nvPr/>
        </p:nvSpPr>
        <p:spPr>
          <a:xfrm>
            <a:off x="5567559" y="655941"/>
            <a:ext cx="3403200" cy="55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latin typeface="Roboto Black"/>
                <a:ea typeface="Roboto Black"/>
                <a:cs typeface="Roboto Black"/>
                <a:sym typeface="Roboto Black"/>
              </a:rPr>
              <a:t>Background</a:t>
            </a:r>
            <a:endParaRPr sz="2400">
              <a:latin typeface="Roboto Black"/>
              <a:ea typeface="Roboto Black"/>
              <a:cs typeface="Roboto Black"/>
              <a:sym typeface="Roboto Black"/>
            </a:endParaRPr>
          </a:p>
        </p:txBody>
      </p:sp>
      <p:sp>
        <p:nvSpPr>
          <p:cNvPr id="68" name="Google Shape;68;p15"/>
          <p:cNvSpPr txBox="1"/>
          <p:nvPr/>
        </p:nvSpPr>
        <p:spPr>
          <a:xfrm>
            <a:off x="5567563" y="1057663"/>
            <a:ext cx="3165900" cy="3582300"/>
          </a:xfrm>
          <a:prstGeom prst="rect">
            <a:avLst/>
          </a:prstGeom>
          <a:noFill/>
          <a:ln>
            <a:noFill/>
          </a:ln>
        </p:spPr>
        <p:txBody>
          <a:bodyPr anchorCtr="0" anchor="t" bIns="91425" lIns="91425" spcFirstLastPara="1" rIns="91425" wrap="square" tIns="91425">
            <a:noAutofit/>
          </a:bodyPr>
          <a:lstStyle/>
          <a:p>
            <a:pPr indent="0" lvl="0" marL="0" rtl="0" algn="l">
              <a:lnSpc>
                <a:spcPct val="110000"/>
              </a:lnSpc>
              <a:spcBef>
                <a:spcPts val="1500"/>
              </a:spcBef>
              <a:spcAft>
                <a:spcPts val="0"/>
              </a:spcAft>
              <a:buClr>
                <a:schemeClr val="dk1"/>
              </a:buClr>
              <a:buSzPts val="1100"/>
              <a:buFont typeface="Arial"/>
              <a:buNone/>
            </a:pPr>
            <a:r>
              <a:rPr i="1" lang="en" sz="1200">
                <a:solidFill>
                  <a:schemeClr val="dk1"/>
                </a:solidFill>
                <a:highlight>
                  <a:srgbClr val="FFFFFF"/>
                </a:highlight>
              </a:rPr>
              <a:t>Analysis and Prediction of a Film's Success using Data Mining Techniques - Nima Zahadat and Kartikay Avijeet</a:t>
            </a:r>
            <a:endParaRPr i="1" sz="1200">
              <a:solidFill>
                <a:srgbClr val="333333"/>
              </a:solidFill>
              <a:latin typeface="Roboto"/>
              <a:ea typeface="Roboto"/>
              <a:cs typeface="Roboto"/>
              <a:sym typeface="Roboto"/>
            </a:endParaRPr>
          </a:p>
          <a:p>
            <a:pPr indent="0" lvl="0" marL="0" rtl="0" algn="l">
              <a:spcBef>
                <a:spcPts val="800"/>
              </a:spcBef>
              <a:spcAft>
                <a:spcPts val="0"/>
              </a:spcAft>
              <a:buNone/>
            </a:pPr>
            <a:r>
              <a:t/>
            </a:r>
            <a:endParaRPr sz="1200">
              <a:solidFill>
                <a:schemeClr val="dk1"/>
              </a:solidFill>
              <a:highlight>
                <a:srgbClr val="FFFFFF"/>
              </a:highlight>
            </a:endParaRPr>
          </a:p>
          <a:p>
            <a:pPr indent="0" lvl="0" marL="0" rtl="0" algn="l">
              <a:spcBef>
                <a:spcPts val="0"/>
              </a:spcBef>
              <a:spcAft>
                <a:spcPts val="0"/>
              </a:spcAft>
              <a:buNone/>
            </a:pPr>
            <a:r>
              <a:rPr lang="en" sz="1200">
                <a:solidFill>
                  <a:srgbClr val="333333"/>
                </a:solidFill>
                <a:highlight>
                  <a:srgbClr val="FFFFFF"/>
                </a:highlight>
                <a:latin typeface="Roboto"/>
                <a:ea typeface="Roboto"/>
                <a:cs typeface="Roboto"/>
                <a:sym typeface="Roboto"/>
              </a:rPr>
              <a:t>Predicts which factors are most important in determining if a movie would be successful </a:t>
            </a:r>
            <a:endParaRPr sz="1200">
              <a:solidFill>
                <a:schemeClr val="dk1"/>
              </a:solidFill>
              <a:highlight>
                <a:srgbClr val="FFFFFF"/>
              </a:highlight>
            </a:endParaRPr>
          </a:p>
          <a:p>
            <a:pPr indent="0" lvl="0" marL="0" rtl="0" algn="l">
              <a:spcBef>
                <a:spcPts val="0"/>
              </a:spcBef>
              <a:spcAft>
                <a:spcPts val="0"/>
              </a:spcAft>
              <a:buNone/>
            </a:pPr>
            <a:r>
              <a:t/>
            </a:r>
            <a:endParaRPr sz="1200">
              <a:solidFill>
                <a:schemeClr val="dk1"/>
              </a:solidFill>
              <a:highlight>
                <a:srgbClr val="FFFFFF"/>
              </a:highlight>
            </a:endParaRPr>
          </a:p>
          <a:p>
            <a:pPr indent="-304800" lvl="0" marL="457200" rtl="0" algn="l">
              <a:spcBef>
                <a:spcPts val="0"/>
              </a:spcBef>
              <a:spcAft>
                <a:spcPts val="0"/>
              </a:spcAft>
              <a:buClr>
                <a:schemeClr val="dk1"/>
              </a:buClr>
              <a:buSzPts val="1200"/>
              <a:buChar char="-"/>
            </a:pPr>
            <a:r>
              <a:rPr lang="en" sz="1200">
                <a:solidFill>
                  <a:schemeClr val="dk1"/>
                </a:solidFill>
                <a:highlight>
                  <a:srgbClr val="FFFFFF"/>
                </a:highlight>
              </a:rPr>
              <a:t>Director</a:t>
            </a:r>
            <a:endParaRPr sz="1200">
              <a:solidFill>
                <a:schemeClr val="dk1"/>
              </a:solidFill>
              <a:highlight>
                <a:srgbClr val="FFFFFF"/>
              </a:highlight>
            </a:endParaRPr>
          </a:p>
          <a:p>
            <a:pPr indent="-304800" lvl="0" marL="457200" rtl="0" algn="l">
              <a:spcBef>
                <a:spcPts val="0"/>
              </a:spcBef>
              <a:spcAft>
                <a:spcPts val="0"/>
              </a:spcAft>
              <a:buClr>
                <a:schemeClr val="dk1"/>
              </a:buClr>
              <a:buSzPts val="1200"/>
              <a:buChar char="-"/>
            </a:pPr>
            <a:r>
              <a:rPr lang="en" sz="1200">
                <a:solidFill>
                  <a:schemeClr val="dk1"/>
                </a:solidFill>
                <a:highlight>
                  <a:srgbClr val="FFFFFF"/>
                </a:highlight>
              </a:rPr>
              <a:t>Actors</a:t>
            </a:r>
            <a:endParaRPr sz="1200">
              <a:solidFill>
                <a:schemeClr val="dk1"/>
              </a:solidFill>
              <a:highlight>
                <a:srgbClr val="FFFFFF"/>
              </a:highlight>
            </a:endParaRPr>
          </a:p>
          <a:p>
            <a:pPr indent="-304800" lvl="0" marL="457200" rtl="0" algn="l">
              <a:spcBef>
                <a:spcPts val="0"/>
              </a:spcBef>
              <a:spcAft>
                <a:spcPts val="0"/>
              </a:spcAft>
              <a:buClr>
                <a:schemeClr val="dk1"/>
              </a:buClr>
              <a:buSzPts val="1200"/>
              <a:buChar char="-"/>
            </a:pPr>
            <a:r>
              <a:rPr lang="en" sz="1200">
                <a:solidFill>
                  <a:schemeClr val="dk1"/>
                </a:solidFill>
                <a:highlight>
                  <a:srgbClr val="FFFFFF"/>
                </a:highlight>
              </a:rPr>
              <a:t>Release Date</a:t>
            </a:r>
            <a:endParaRPr sz="1200">
              <a:solidFill>
                <a:schemeClr val="dk1"/>
              </a:solidFill>
              <a:highlight>
                <a:srgbClr val="FFFFFF"/>
              </a:highlight>
            </a:endParaRPr>
          </a:p>
          <a:p>
            <a:pPr indent="-304800" lvl="0" marL="457200" rtl="0" algn="l">
              <a:spcBef>
                <a:spcPts val="0"/>
              </a:spcBef>
              <a:spcAft>
                <a:spcPts val="0"/>
              </a:spcAft>
              <a:buClr>
                <a:schemeClr val="dk1"/>
              </a:buClr>
              <a:buSzPts val="1200"/>
              <a:buChar char="-"/>
            </a:pPr>
            <a:r>
              <a:rPr lang="en" sz="1200">
                <a:solidFill>
                  <a:schemeClr val="dk1"/>
                </a:solidFill>
                <a:highlight>
                  <a:srgbClr val="FFFFFF"/>
                </a:highlight>
              </a:rPr>
              <a:t>Genre</a:t>
            </a:r>
            <a:endParaRPr sz="1200">
              <a:solidFill>
                <a:schemeClr val="dk1"/>
              </a:solidFill>
              <a:highlight>
                <a:srgbClr val="FFFFFF"/>
              </a:highlight>
            </a:endParaRPr>
          </a:p>
          <a:p>
            <a:pPr indent="-304800" lvl="0" marL="457200" rtl="0" algn="l">
              <a:spcBef>
                <a:spcPts val="0"/>
              </a:spcBef>
              <a:spcAft>
                <a:spcPts val="0"/>
              </a:spcAft>
              <a:buClr>
                <a:schemeClr val="dk1"/>
              </a:buClr>
              <a:buSzPts val="1200"/>
              <a:buChar char="-"/>
            </a:pPr>
            <a:r>
              <a:rPr lang="en" sz="1200">
                <a:solidFill>
                  <a:schemeClr val="dk1"/>
                </a:solidFill>
                <a:highlight>
                  <a:srgbClr val="FFFFFF"/>
                </a:highlight>
              </a:rPr>
              <a:t>Language</a:t>
            </a:r>
            <a:endParaRPr sz="1200">
              <a:solidFill>
                <a:schemeClr val="dk1"/>
              </a:solidFill>
              <a:highlight>
                <a:srgbClr val="FFFFFF"/>
              </a:highlight>
            </a:endParaRPr>
          </a:p>
          <a:p>
            <a:pPr indent="-304800" lvl="0" marL="457200" rtl="0" algn="l">
              <a:spcBef>
                <a:spcPts val="0"/>
              </a:spcBef>
              <a:spcAft>
                <a:spcPts val="0"/>
              </a:spcAft>
              <a:buClr>
                <a:schemeClr val="dk1"/>
              </a:buClr>
              <a:buSzPts val="1200"/>
              <a:buChar char="-"/>
            </a:pPr>
            <a:r>
              <a:rPr lang="en" sz="1200">
                <a:solidFill>
                  <a:schemeClr val="dk1"/>
                </a:solidFill>
                <a:highlight>
                  <a:srgbClr val="FFFFFF"/>
                </a:highlight>
              </a:rPr>
              <a:t>Viewer Rating</a:t>
            </a:r>
            <a:endParaRPr sz="1200">
              <a:solidFill>
                <a:schemeClr val="dk1"/>
              </a:solidFill>
              <a:highlight>
                <a:srgbClr val="FFFFFF"/>
              </a:highlight>
            </a:endParaRPr>
          </a:p>
          <a:p>
            <a:pPr indent="0" lvl="0" marL="0" rtl="0" algn="l">
              <a:spcBef>
                <a:spcPts val="0"/>
              </a:spcBef>
              <a:spcAft>
                <a:spcPts val="0"/>
              </a:spcAft>
              <a:buNone/>
            </a:pPr>
            <a:r>
              <a:t/>
            </a:r>
            <a:endParaRPr sz="1200">
              <a:solidFill>
                <a:schemeClr val="dk1"/>
              </a:solidFill>
              <a:highlight>
                <a:srgbClr val="FFFFFF"/>
              </a:highlight>
            </a:endParaRPr>
          </a:p>
          <a:p>
            <a:pPr indent="0" lvl="0" marL="0" rtl="0" algn="l">
              <a:spcBef>
                <a:spcPts val="0"/>
              </a:spcBef>
              <a:spcAft>
                <a:spcPts val="0"/>
              </a:spcAft>
              <a:buNone/>
            </a:pPr>
            <a:r>
              <a:rPr b="1" lang="en" sz="1200">
                <a:solidFill>
                  <a:schemeClr val="dk1"/>
                </a:solidFill>
                <a:highlight>
                  <a:srgbClr val="FFFFFF"/>
                </a:highlight>
              </a:rPr>
              <a:t>Conclusion:</a:t>
            </a:r>
            <a:r>
              <a:rPr lang="en" sz="1200">
                <a:solidFill>
                  <a:schemeClr val="dk1"/>
                </a:solidFill>
                <a:highlight>
                  <a:srgbClr val="FFFFFF"/>
                </a:highlight>
              </a:rPr>
              <a:t> behind the scene score, actor score, studio score are the most important</a:t>
            </a:r>
            <a:endParaRPr sz="1200">
              <a:solidFill>
                <a:schemeClr val="dk1"/>
              </a:solidFill>
              <a:highlight>
                <a:srgbClr val="FFFFFF"/>
              </a:highlight>
            </a:endParaRPr>
          </a:p>
        </p:txBody>
      </p:sp>
      <p:pic>
        <p:nvPicPr>
          <p:cNvPr id="69" name="Google Shape;69;p15"/>
          <p:cNvPicPr preferRelativeResize="0"/>
          <p:nvPr/>
        </p:nvPicPr>
        <p:blipFill>
          <a:blip r:embed="rId3">
            <a:alphaModFix/>
          </a:blip>
          <a:stretch>
            <a:fillRect/>
          </a:stretch>
        </p:blipFill>
        <p:spPr>
          <a:xfrm>
            <a:off x="325634" y="769613"/>
            <a:ext cx="5078203" cy="38703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6"/>
          <p:cNvSpPr txBox="1"/>
          <p:nvPr/>
        </p:nvSpPr>
        <p:spPr>
          <a:xfrm>
            <a:off x="2215650" y="3838250"/>
            <a:ext cx="6439800" cy="893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4800">
                <a:latin typeface="Roboto Black"/>
                <a:ea typeface="Roboto Black"/>
                <a:cs typeface="Roboto Black"/>
                <a:sym typeface="Roboto Black"/>
              </a:rPr>
              <a:t>Hypothesis test</a:t>
            </a:r>
            <a:endParaRPr sz="4800">
              <a:latin typeface="Roboto Black"/>
              <a:ea typeface="Roboto Black"/>
              <a:cs typeface="Roboto Black"/>
              <a:sym typeface="Roboto Black"/>
            </a:endParaRPr>
          </a:p>
        </p:txBody>
      </p:sp>
      <p:pic>
        <p:nvPicPr>
          <p:cNvPr id="75" name="Google Shape;75;p16"/>
          <p:cNvPicPr preferRelativeResize="0"/>
          <p:nvPr/>
        </p:nvPicPr>
        <p:blipFill rotWithShape="1">
          <a:blip r:embed="rId3">
            <a:alphaModFix/>
          </a:blip>
          <a:srcRect b="47619" l="4698" r="0" t="0"/>
          <a:stretch/>
        </p:blipFill>
        <p:spPr>
          <a:xfrm>
            <a:off x="0" y="0"/>
            <a:ext cx="9143999" cy="3431776"/>
          </a:xfrm>
          <a:prstGeom prst="rect">
            <a:avLst/>
          </a:prstGeom>
          <a:noFill/>
          <a:ln>
            <a:noFill/>
          </a:ln>
        </p:spPr>
      </p:pic>
      <p:pic>
        <p:nvPicPr>
          <p:cNvPr id="76" name="Google Shape;76;p16"/>
          <p:cNvPicPr preferRelativeResize="0"/>
          <p:nvPr/>
        </p:nvPicPr>
        <p:blipFill rotWithShape="1">
          <a:blip r:embed="rId4">
            <a:alphaModFix/>
          </a:blip>
          <a:srcRect b="56103" l="0" r="0" t="17380"/>
          <a:stretch/>
        </p:blipFill>
        <p:spPr>
          <a:xfrm>
            <a:off x="0" y="0"/>
            <a:ext cx="9144003" cy="3431780"/>
          </a:xfrm>
          <a:prstGeom prst="rect">
            <a:avLst/>
          </a:prstGeom>
          <a:noFill/>
          <a:ln>
            <a:noFill/>
          </a:ln>
        </p:spPr>
      </p:pic>
      <p:pic>
        <p:nvPicPr>
          <p:cNvPr id="77" name="Google Shape;77;p16"/>
          <p:cNvPicPr preferRelativeResize="0"/>
          <p:nvPr/>
        </p:nvPicPr>
        <p:blipFill rotWithShape="1">
          <a:blip r:embed="rId5">
            <a:alphaModFix/>
          </a:blip>
          <a:srcRect b="20109" l="0" r="0" t="21431"/>
          <a:stretch/>
        </p:blipFill>
        <p:spPr>
          <a:xfrm>
            <a:off x="0" y="0"/>
            <a:ext cx="9144000" cy="34317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 name="Shape 81"/>
        <p:cNvGrpSpPr/>
        <p:nvPr/>
      </p:nvGrpSpPr>
      <p:grpSpPr>
        <a:xfrm>
          <a:off x="0" y="0"/>
          <a:ext cx="0" cy="0"/>
          <a:chOff x="0" y="0"/>
          <a:chExt cx="0" cy="0"/>
        </a:xfrm>
      </p:grpSpPr>
      <p:sp>
        <p:nvSpPr>
          <p:cNvPr id="82" name="Google Shape;82;p17"/>
          <p:cNvSpPr txBox="1"/>
          <p:nvPr/>
        </p:nvSpPr>
        <p:spPr>
          <a:xfrm>
            <a:off x="5160584" y="579729"/>
            <a:ext cx="3403200" cy="55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latin typeface="Roboto Black"/>
                <a:ea typeface="Roboto Black"/>
                <a:cs typeface="Roboto Black"/>
                <a:sym typeface="Roboto Black"/>
              </a:rPr>
              <a:t>Hypothesis Testing</a:t>
            </a:r>
            <a:endParaRPr sz="2400">
              <a:latin typeface="Roboto Black"/>
              <a:ea typeface="Roboto Black"/>
              <a:cs typeface="Roboto Black"/>
              <a:sym typeface="Roboto Black"/>
            </a:endParaRPr>
          </a:p>
        </p:txBody>
      </p:sp>
      <p:sp>
        <p:nvSpPr>
          <p:cNvPr id="83" name="Google Shape;83;p17"/>
          <p:cNvSpPr txBox="1"/>
          <p:nvPr/>
        </p:nvSpPr>
        <p:spPr>
          <a:xfrm>
            <a:off x="5160588" y="1210050"/>
            <a:ext cx="3165900" cy="35823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AutoNum type="arabicPeriod"/>
            </a:pPr>
            <a:r>
              <a:rPr lang="en" sz="1200">
                <a:solidFill>
                  <a:schemeClr val="dk1"/>
                </a:solidFill>
                <a:highlight>
                  <a:srgbClr val="FFFFFF"/>
                </a:highlight>
              </a:rPr>
              <a:t>Confidence intervals</a:t>
            </a:r>
            <a:endParaRPr sz="1200">
              <a:solidFill>
                <a:schemeClr val="dk1"/>
              </a:solidFill>
              <a:highlight>
                <a:srgbClr val="FFFFFF"/>
              </a:highlight>
            </a:endParaRPr>
          </a:p>
          <a:p>
            <a:pPr indent="-304800" lvl="0" marL="457200" rtl="0" algn="l">
              <a:spcBef>
                <a:spcPts val="0"/>
              </a:spcBef>
              <a:spcAft>
                <a:spcPts val="0"/>
              </a:spcAft>
              <a:buClr>
                <a:schemeClr val="dk1"/>
              </a:buClr>
              <a:buSzPts val="1200"/>
              <a:buAutoNum type="arabicPeriod"/>
            </a:pPr>
            <a:r>
              <a:rPr lang="en" sz="1200">
                <a:solidFill>
                  <a:schemeClr val="dk1"/>
                </a:solidFill>
                <a:highlight>
                  <a:srgbClr val="FFFFFF"/>
                </a:highlight>
              </a:rPr>
              <a:t>Visual Analysis</a:t>
            </a:r>
            <a:endParaRPr sz="1200">
              <a:solidFill>
                <a:schemeClr val="dk1"/>
              </a:solidFill>
              <a:highlight>
                <a:srgbClr val="FFFFFF"/>
              </a:highlight>
            </a:endParaRPr>
          </a:p>
          <a:p>
            <a:pPr indent="0" lvl="0" marL="0" rtl="0" algn="l">
              <a:spcBef>
                <a:spcPts val="0"/>
              </a:spcBef>
              <a:spcAft>
                <a:spcPts val="0"/>
              </a:spcAft>
              <a:buNone/>
            </a:pPr>
            <a:r>
              <a:t/>
            </a:r>
            <a:endParaRPr sz="1200">
              <a:solidFill>
                <a:schemeClr val="dk1"/>
              </a:solidFill>
              <a:highlight>
                <a:srgbClr val="FFFFFF"/>
              </a:highlight>
            </a:endParaRPr>
          </a:p>
          <a:p>
            <a:pPr indent="0" lvl="0" marL="0" rtl="0" algn="l">
              <a:spcBef>
                <a:spcPts val="0"/>
              </a:spcBef>
              <a:spcAft>
                <a:spcPts val="0"/>
              </a:spcAft>
              <a:buNone/>
            </a:pPr>
            <a:r>
              <a:rPr b="1" lang="en" sz="1200">
                <a:solidFill>
                  <a:schemeClr val="dk1"/>
                </a:solidFill>
                <a:highlight>
                  <a:srgbClr val="FFFFFF"/>
                </a:highlight>
              </a:rPr>
              <a:t>Confidence Intervals</a:t>
            </a:r>
            <a:endParaRPr b="1" sz="1200">
              <a:solidFill>
                <a:schemeClr val="dk1"/>
              </a:solidFill>
              <a:highlight>
                <a:srgbClr val="FFFFFF"/>
              </a:highlight>
            </a:endParaRPr>
          </a:p>
          <a:p>
            <a:pPr indent="0" lvl="0" marL="0" rtl="0" algn="l">
              <a:spcBef>
                <a:spcPts val="0"/>
              </a:spcBef>
              <a:spcAft>
                <a:spcPts val="0"/>
              </a:spcAft>
              <a:buNone/>
            </a:pPr>
            <a:r>
              <a:t/>
            </a:r>
            <a:endParaRPr sz="1200">
              <a:solidFill>
                <a:schemeClr val="dk1"/>
              </a:solidFill>
              <a:highlight>
                <a:srgbClr val="FFFFFF"/>
              </a:highlight>
            </a:endParaRPr>
          </a:p>
          <a:p>
            <a:pPr indent="0" lvl="0" marL="0" rtl="0" algn="l">
              <a:spcBef>
                <a:spcPts val="0"/>
              </a:spcBef>
              <a:spcAft>
                <a:spcPts val="0"/>
              </a:spcAft>
              <a:buNone/>
            </a:pPr>
            <a:r>
              <a:rPr lang="en" sz="1200">
                <a:solidFill>
                  <a:schemeClr val="dk1"/>
                </a:solidFill>
                <a:highlight>
                  <a:srgbClr val="FFFFFF"/>
                </a:highlight>
              </a:rPr>
              <a:t>Threshold: average of [factor]</a:t>
            </a:r>
            <a:endParaRPr sz="1200">
              <a:solidFill>
                <a:schemeClr val="dk1"/>
              </a:solidFill>
              <a:highlight>
                <a:srgbClr val="FFFFFF"/>
              </a:highlight>
            </a:endParaRPr>
          </a:p>
          <a:p>
            <a:pPr indent="0" lvl="0" marL="0" rtl="0" algn="l">
              <a:spcBef>
                <a:spcPts val="0"/>
              </a:spcBef>
              <a:spcAft>
                <a:spcPts val="0"/>
              </a:spcAft>
              <a:buNone/>
            </a:pPr>
            <a:r>
              <a:rPr lang="en" sz="1200">
                <a:solidFill>
                  <a:schemeClr val="dk1"/>
                </a:solidFill>
                <a:highlight>
                  <a:srgbClr val="FFFFFF"/>
                </a:highlight>
              </a:rPr>
              <a:t>A/B groups: movies above vs below the threshold</a:t>
            </a:r>
            <a:endParaRPr sz="1200">
              <a:solidFill>
                <a:schemeClr val="dk1"/>
              </a:solidFill>
              <a:highlight>
                <a:srgbClr val="FFFFFF"/>
              </a:highlight>
            </a:endParaRPr>
          </a:p>
          <a:p>
            <a:pPr indent="0" lvl="0" marL="0" rtl="0" algn="l">
              <a:spcBef>
                <a:spcPts val="0"/>
              </a:spcBef>
              <a:spcAft>
                <a:spcPts val="0"/>
              </a:spcAft>
              <a:buNone/>
            </a:pPr>
            <a:r>
              <a:rPr lang="en" sz="1200">
                <a:solidFill>
                  <a:schemeClr val="dk1"/>
                </a:solidFill>
                <a:highlight>
                  <a:srgbClr val="FFFFFF"/>
                </a:highlight>
              </a:rPr>
              <a:t>Test stat: distance between average popularity for movies above and below the threshold</a:t>
            </a:r>
            <a:endParaRPr sz="1200">
              <a:solidFill>
                <a:schemeClr val="dk1"/>
              </a:solidFill>
              <a:highlight>
                <a:srgbClr val="FFFFFF"/>
              </a:highlight>
            </a:endParaRPr>
          </a:p>
          <a:p>
            <a:pPr indent="0" lvl="0" marL="0" rtl="0" algn="l">
              <a:spcBef>
                <a:spcPts val="0"/>
              </a:spcBef>
              <a:spcAft>
                <a:spcPts val="0"/>
              </a:spcAft>
              <a:buNone/>
            </a:pPr>
            <a:r>
              <a:t/>
            </a:r>
            <a:endParaRPr sz="1200">
              <a:solidFill>
                <a:schemeClr val="dk1"/>
              </a:solidFill>
              <a:highlight>
                <a:srgbClr val="FFFFFF"/>
              </a:highlight>
            </a:endParaRPr>
          </a:p>
          <a:p>
            <a:pPr indent="0" lvl="0" marL="0" rtl="0" algn="l">
              <a:spcBef>
                <a:spcPts val="0"/>
              </a:spcBef>
              <a:spcAft>
                <a:spcPts val="0"/>
              </a:spcAft>
              <a:buNone/>
            </a:pPr>
            <a:r>
              <a:rPr lang="en" sz="1200">
                <a:solidFill>
                  <a:schemeClr val="dk1"/>
                </a:solidFill>
                <a:highlight>
                  <a:srgbClr val="FFFFFF"/>
                </a:highlight>
              </a:rPr>
              <a:t>Null: test stat = 0</a:t>
            </a:r>
            <a:endParaRPr sz="1200">
              <a:solidFill>
                <a:schemeClr val="dk1"/>
              </a:solidFill>
              <a:highlight>
                <a:srgbClr val="FFFFFF"/>
              </a:highlight>
            </a:endParaRPr>
          </a:p>
          <a:p>
            <a:pPr indent="0" lvl="0" marL="0" rtl="0" algn="l">
              <a:spcBef>
                <a:spcPts val="0"/>
              </a:spcBef>
              <a:spcAft>
                <a:spcPts val="0"/>
              </a:spcAft>
              <a:buNone/>
            </a:pPr>
            <a:r>
              <a:rPr lang="en" sz="1200">
                <a:solidFill>
                  <a:schemeClr val="dk1"/>
                </a:solidFill>
                <a:highlight>
                  <a:srgbClr val="FFFFFF"/>
                </a:highlight>
              </a:rPr>
              <a:t>Alt: test stat does not = 0</a:t>
            </a:r>
            <a:endParaRPr sz="1200">
              <a:solidFill>
                <a:schemeClr val="dk1"/>
              </a:solidFill>
              <a:highlight>
                <a:srgbClr val="FFFFFF"/>
              </a:highlight>
            </a:endParaRPr>
          </a:p>
          <a:p>
            <a:pPr indent="0" lvl="0" marL="0" rtl="0" algn="l">
              <a:spcBef>
                <a:spcPts val="0"/>
              </a:spcBef>
              <a:spcAft>
                <a:spcPts val="0"/>
              </a:spcAft>
              <a:buNone/>
            </a:pPr>
            <a:r>
              <a:t/>
            </a:r>
            <a:endParaRPr sz="1200">
              <a:solidFill>
                <a:schemeClr val="dk1"/>
              </a:solidFill>
              <a:highlight>
                <a:srgbClr val="FFFFFF"/>
              </a:highlight>
            </a:endParaRPr>
          </a:p>
          <a:p>
            <a:pPr indent="0" lvl="0" marL="0" rtl="0" algn="l">
              <a:spcBef>
                <a:spcPts val="0"/>
              </a:spcBef>
              <a:spcAft>
                <a:spcPts val="0"/>
              </a:spcAft>
              <a:buNone/>
            </a:pPr>
            <a:r>
              <a:rPr b="1" lang="en" sz="1200">
                <a:solidFill>
                  <a:schemeClr val="dk1"/>
                </a:solidFill>
                <a:highlight>
                  <a:srgbClr val="FFFFFF"/>
                </a:highlight>
              </a:rPr>
              <a:t>Visual Analysis</a:t>
            </a:r>
            <a:endParaRPr b="1" sz="1200">
              <a:solidFill>
                <a:schemeClr val="dk1"/>
              </a:solidFill>
              <a:highlight>
                <a:srgbClr val="FFFFFF"/>
              </a:highlight>
            </a:endParaRPr>
          </a:p>
          <a:p>
            <a:pPr indent="0" lvl="0" marL="0" rtl="0" algn="l">
              <a:spcBef>
                <a:spcPts val="0"/>
              </a:spcBef>
              <a:spcAft>
                <a:spcPts val="0"/>
              </a:spcAft>
              <a:buNone/>
            </a:pPr>
            <a:r>
              <a:t/>
            </a:r>
            <a:endParaRPr sz="1200">
              <a:solidFill>
                <a:schemeClr val="dk1"/>
              </a:solidFill>
              <a:highlight>
                <a:srgbClr val="FFFFFF"/>
              </a:highlight>
            </a:endParaRPr>
          </a:p>
          <a:p>
            <a:pPr indent="0" lvl="0" marL="0" rtl="0" algn="l">
              <a:spcBef>
                <a:spcPts val="0"/>
              </a:spcBef>
              <a:spcAft>
                <a:spcPts val="0"/>
              </a:spcAft>
              <a:buNone/>
            </a:pPr>
            <a:r>
              <a:t/>
            </a:r>
            <a:endParaRPr sz="1200">
              <a:solidFill>
                <a:schemeClr val="dk1"/>
              </a:solidFill>
              <a:highlight>
                <a:srgbClr val="FFFFFF"/>
              </a:highlight>
            </a:endParaRPr>
          </a:p>
        </p:txBody>
      </p:sp>
      <p:pic>
        <p:nvPicPr>
          <p:cNvPr id="84" name="Google Shape;84;p17"/>
          <p:cNvPicPr preferRelativeResize="0"/>
          <p:nvPr/>
        </p:nvPicPr>
        <p:blipFill rotWithShape="1">
          <a:blip r:embed="rId3">
            <a:alphaModFix/>
          </a:blip>
          <a:srcRect b="11819" l="0" r="0" t="13184"/>
          <a:stretch/>
        </p:blipFill>
        <p:spPr>
          <a:xfrm>
            <a:off x="0" y="0"/>
            <a:ext cx="4572001" cy="51434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8" name="Shape 88"/>
        <p:cNvGrpSpPr/>
        <p:nvPr/>
      </p:nvGrpSpPr>
      <p:grpSpPr>
        <a:xfrm>
          <a:off x="0" y="0"/>
          <a:ext cx="0" cy="0"/>
          <a:chOff x="0" y="0"/>
          <a:chExt cx="0" cy="0"/>
        </a:xfrm>
      </p:grpSpPr>
      <p:sp>
        <p:nvSpPr>
          <p:cNvPr id="89" name="Google Shape;89;p18"/>
          <p:cNvSpPr txBox="1"/>
          <p:nvPr/>
        </p:nvSpPr>
        <p:spPr>
          <a:xfrm>
            <a:off x="2215650" y="3838250"/>
            <a:ext cx="6439800" cy="893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4800">
                <a:latin typeface="Roboto Black"/>
                <a:ea typeface="Roboto Black"/>
                <a:cs typeface="Roboto Black"/>
                <a:sym typeface="Roboto Black"/>
              </a:rPr>
              <a:t>Data Visualization</a:t>
            </a:r>
            <a:endParaRPr sz="4800">
              <a:latin typeface="Roboto Black"/>
              <a:ea typeface="Roboto Black"/>
              <a:cs typeface="Roboto Black"/>
              <a:sym typeface="Roboto Black"/>
            </a:endParaRPr>
          </a:p>
        </p:txBody>
      </p:sp>
      <p:pic>
        <p:nvPicPr>
          <p:cNvPr id="90" name="Google Shape;90;p18"/>
          <p:cNvPicPr preferRelativeResize="0"/>
          <p:nvPr/>
        </p:nvPicPr>
        <p:blipFill rotWithShape="1">
          <a:blip r:embed="rId3">
            <a:alphaModFix/>
          </a:blip>
          <a:srcRect b="38117" l="0" r="0" t="4520"/>
          <a:stretch/>
        </p:blipFill>
        <p:spPr>
          <a:xfrm>
            <a:off x="0" y="0"/>
            <a:ext cx="9144000" cy="34317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4" name="Shape 94"/>
        <p:cNvGrpSpPr/>
        <p:nvPr/>
      </p:nvGrpSpPr>
      <p:grpSpPr>
        <a:xfrm>
          <a:off x="0" y="0"/>
          <a:ext cx="0" cy="0"/>
          <a:chOff x="0" y="0"/>
          <a:chExt cx="0" cy="0"/>
        </a:xfrm>
      </p:grpSpPr>
      <p:sp>
        <p:nvSpPr>
          <p:cNvPr id="95" name="Google Shape;95;p19"/>
          <p:cNvSpPr txBox="1"/>
          <p:nvPr/>
        </p:nvSpPr>
        <p:spPr>
          <a:xfrm>
            <a:off x="491309" y="397329"/>
            <a:ext cx="3403200" cy="55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latin typeface="Roboto Black"/>
                <a:ea typeface="Roboto Black"/>
                <a:cs typeface="Roboto Black"/>
                <a:sym typeface="Roboto Black"/>
              </a:rPr>
              <a:t>T-Test </a:t>
            </a:r>
            <a:endParaRPr sz="2400">
              <a:latin typeface="Roboto Black"/>
              <a:ea typeface="Roboto Black"/>
              <a:cs typeface="Roboto Black"/>
              <a:sym typeface="Roboto Black"/>
            </a:endParaRPr>
          </a:p>
        </p:txBody>
      </p:sp>
      <p:pic>
        <p:nvPicPr>
          <p:cNvPr id="96" name="Google Shape;96;p19"/>
          <p:cNvPicPr preferRelativeResize="0"/>
          <p:nvPr/>
        </p:nvPicPr>
        <p:blipFill>
          <a:blip r:embed="rId3">
            <a:alphaModFix/>
          </a:blip>
          <a:stretch>
            <a:fillRect/>
          </a:stretch>
        </p:blipFill>
        <p:spPr>
          <a:xfrm>
            <a:off x="152400" y="1103826"/>
            <a:ext cx="4185599" cy="2969625"/>
          </a:xfrm>
          <a:prstGeom prst="rect">
            <a:avLst/>
          </a:prstGeom>
          <a:noFill/>
          <a:ln>
            <a:noFill/>
          </a:ln>
        </p:spPr>
      </p:pic>
      <p:pic>
        <p:nvPicPr>
          <p:cNvPr id="97" name="Google Shape;97;p19"/>
          <p:cNvPicPr preferRelativeResize="0"/>
          <p:nvPr/>
        </p:nvPicPr>
        <p:blipFill>
          <a:blip r:embed="rId4">
            <a:alphaModFix/>
          </a:blip>
          <a:stretch>
            <a:fillRect/>
          </a:stretch>
        </p:blipFill>
        <p:spPr>
          <a:xfrm>
            <a:off x="4494900" y="1103825"/>
            <a:ext cx="3570212" cy="2790800"/>
          </a:xfrm>
          <a:prstGeom prst="rect">
            <a:avLst/>
          </a:prstGeom>
          <a:noFill/>
          <a:ln>
            <a:noFill/>
          </a:ln>
        </p:spPr>
      </p:pic>
      <p:sp>
        <p:nvSpPr>
          <p:cNvPr id="98" name="Google Shape;98;p19"/>
          <p:cNvSpPr txBox="1"/>
          <p:nvPr/>
        </p:nvSpPr>
        <p:spPr>
          <a:xfrm>
            <a:off x="491300" y="3803125"/>
            <a:ext cx="2979000" cy="1202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sz="1200">
                <a:solidFill>
                  <a:srgbClr val="24292E"/>
                </a:solidFill>
                <a:highlight>
                  <a:srgbClr val="FFFFFF"/>
                </a:highlight>
              </a:rPr>
              <a:t>t-stat = 0.342534 </a:t>
            </a:r>
            <a:endParaRPr sz="1200">
              <a:solidFill>
                <a:schemeClr val="dk1"/>
              </a:solidFill>
              <a:highlight>
                <a:schemeClr val="lt1"/>
              </a:highlight>
            </a:endParaRPr>
          </a:p>
          <a:p>
            <a:pPr indent="-304800" lvl="0" marL="457200" rtl="0" algn="l">
              <a:spcBef>
                <a:spcPts val="0"/>
              </a:spcBef>
              <a:spcAft>
                <a:spcPts val="0"/>
              </a:spcAft>
              <a:buClr>
                <a:schemeClr val="dk1"/>
              </a:buClr>
              <a:buSzPts val="1200"/>
              <a:buChar char="-"/>
            </a:pPr>
            <a:r>
              <a:rPr lang="en" sz="1200">
                <a:solidFill>
                  <a:schemeClr val="dk1"/>
                </a:solidFill>
                <a:highlight>
                  <a:schemeClr val="lt1"/>
                </a:highlight>
              </a:rPr>
              <a:t>Confidence interval: </a:t>
            </a:r>
            <a:r>
              <a:rPr lang="en" sz="1200">
                <a:solidFill>
                  <a:srgbClr val="24292E"/>
                </a:solidFill>
                <a:highlight>
                  <a:srgbClr val="FFFFFF"/>
                </a:highlight>
              </a:rPr>
              <a:t>[-0.057318, 0.056744]</a:t>
            </a:r>
            <a:endParaRPr sz="1200">
              <a:solidFill>
                <a:schemeClr val="dk1"/>
              </a:solidFill>
              <a:highlight>
                <a:schemeClr val="lt1"/>
              </a:highlight>
            </a:endParaRPr>
          </a:p>
          <a:p>
            <a:pPr indent="-304800" lvl="0" marL="457200" rtl="0" algn="l">
              <a:spcBef>
                <a:spcPts val="0"/>
              </a:spcBef>
              <a:spcAft>
                <a:spcPts val="0"/>
              </a:spcAft>
              <a:buClr>
                <a:schemeClr val="dk1"/>
              </a:buClr>
              <a:buSzPts val="1200"/>
              <a:buChar char="-"/>
            </a:pPr>
            <a:r>
              <a:rPr lang="en" sz="1200">
                <a:solidFill>
                  <a:schemeClr val="dk1"/>
                </a:solidFill>
                <a:highlight>
                  <a:schemeClr val="lt1"/>
                </a:highlight>
              </a:rPr>
              <a:t>Because the t-stat was outside the confidence interval, it was statistically significant</a:t>
            </a:r>
            <a:endParaRPr sz="1200">
              <a:solidFill>
                <a:schemeClr val="dk1"/>
              </a:solidFill>
              <a:highlight>
                <a:schemeClr val="lt1"/>
              </a:highlight>
            </a:endParaRPr>
          </a:p>
        </p:txBody>
      </p:sp>
      <p:sp>
        <p:nvSpPr>
          <p:cNvPr id="99" name="Google Shape;99;p19"/>
          <p:cNvSpPr txBox="1"/>
          <p:nvPr/>
        </p:nvSpPr>
        <p:spPr>
          <a:xfrm>
            <a:off x="4790513" y="3803125"/>
            <a:ext cx="2979000" cy="1202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sz="1200">
                <a:solidFill>
                  <a:srgbClr val="24292E"/>
                </a:solidFill>
                <a:highlight>
                  <a:srgbClr val="FFFFFF"/>
                </a:highlight>
              </a:rPr>
              <a:t> t-stat = 0.317214</a:t>
            </a:r>
            <a:endParaRPr sz="1200">
              <a:solidFill>
                <a:schemeClr val="dk1"/>
              </a:solidFill>
              <a:highlight>
                <a:schemeClr val="lt1"/>
              </a:highlight>
            </a:endParaRPr>
          </a:p>
          <a:p>
            <a:pPr indent="-304800" lvl="0" marL="457200" rtl="0" algn="l">
              <a:spcBef>
                <a:spcPts val="0"/>
              </a:spcBef>
              <a:spcAft>
                <a:spcPts val="0"/>
              </a:spcAft>
              <a:buClr>
                <a:schemeClr val="dk1"/>
              </a:buClr>
              <a:buSzPts val="1200"/>
              <a:buChar char="-"/>
            </a:pPr>
            <a:r>
              <a:rPr lang="en" sz="1200">
                <a:solidFill>
                  <a:schemeClr val="dk1"/>
                </a:solidFill>
                <a:highlight>
                  <a:schemeClr val="lt1"/>
                </a:highlight>
              </a:rPr>
              <a:t>Confidence interval: </a:t>
            </a:r>
            <a:r>
              <a:rPr lang="en" sz="1200">
                <a:solidFill>
                  <a:srgbClr val="24292E"/>
                </a:solidFill>
                <a:highlight>
                  <a:srgbClr val="FFFFFF"/>
                </a:highlight>
              </a:rPr>
              <a:t>[-0.060538, 0.058431]</a:t>
            </a:r>
            <a:endParaRPr sz="1200">
              <a:solidFill>
                <a:schemeClr val="dk1"/>
              </a:solidFill>
              <a:highlight>
                <a:schemeClr val="lt1"/>
              </a:highlight>
            </a:endParaRPr>
          </a:p>
          <a:p>
            <a:pPr indent="-304800" lvl="0" marL="457200" rtl="0" algn="l">
              <a:spcBef>
                <a:spcPts val="0"/>
              </a:spcBef>
              <a:spcAft>
                <a:spcPts val="0"/>
              </a:spcAft>
              <a:buClr>
                <a:schemeClr val="dk1"/>
              </a:buClr>
              <a:buSzPts val="1200"/>
              <a:buChar char="-"/>
            </a:pPr>
            <a:r>
              <a:rPr lang="en" sz="1200">
                <a:solidFill>
                  <a:schemeClr val="dk1"/>
                </a:solidFill>
                <a:highlight>
                  <a:schemeClr val="lt1"/>
                </a:highlight>
              </a:rPr>
              <a:t>Because the t-stat was outside the confidence interval, it was statistically significant</a:t>
            </a:r>
            <a:endParaRPr sz="1200">
              <a:solidFill>
                <a:schemeClr val="dk1"/>
              </a:solidFill>
              <a:highlight>
                <a:schemeClr val="lt1"/>
              </a:highlight>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3" name="Shape 103"/>
        <p:cNvGrpSpPr/>
        <p:nvPr/>
      </p:nvGrpSpPr>
      <p:grpSpPr>
        <a:xfrm>
          <a:off x="0" y="0"/>
          <a:ext cx="0" cy="0"/>
          <a:chOff x="0" y="0"/>
          <a:chExt cx="0" cy="0"/>
        </a:xfrm>
      </p:grpSpPr>
      <p:sp>
        <p:nvSpPr>
          <p:cNvPr id="104" name="Google Shape;104;p20"/>
          <p:cNvSpPr txBox="1"/>
          <p:nvPr/>
        </p:nvSpPr>
        <p:spPr>
          <a:xfrm>
            <a:off x="491309" y="397329"/>
            <a:ext cx="3403200" cy="5541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latin typeface="Roboto Black"/>
                <a:ea typeface="Roboto Black"/>
                <a:cs typeface="Roboto Black"/>
                <a:sym typeface="Roboto Black"/>
              </a:rPr>
              <a:t>Outside Variables</a:t>
            </a:r>
            <a:endParaRPr sz="2400">
              <a:latin typeface="Roboto Black"/>
              <a:ea typeface="Roboto Black"/>
              <a:cs typeface="Roboto Black"/>
              <a:sym typeface="Roboto Black"/>
            </a:endParaRPr>
          </a:p>
        </p:txBody>
      </p:sp>
      <p:pic>
        <p:nvPicPr>
          <p:cNvPr id="105" name="Google Shape;105;p20"/>
          <p:cNvPicPr preferRelativeResize="0"/>
          <p:nvPr/>
        </p:nvPicPr>
        <p:blipFill>
          <a:blip r:embed="rId3">
            <a:alphaModFix/>
          </a:blip>
          <a:stretch>
            <a:fillRect/>
          </a:stretch>
        </p:blipFill>
        <p:spPr>
          <a:xfrm>
            <a:off x="-73675" y="1014375"/>
            <a:ext cx="5333100" cy="3077174"/>
          </a:xfrm>
          <a:prstGeom prst="rect">
            <a:avLst/>
          </a:prstGeom>
          <a:noFill/>
          <a:ln>
            <a:noFill/>
          </a:ln>
        </p:spPr>
      </p:pic>
      <p:sp>
        <p:nvSpPr>
          <p:cNvPr id="106" name="Google Shape;106;p20"/>
          <p:cNvSpPr txBox="1"/>
          <p:nvPr/>
        </p:nvSpPr>
        <p:spPr>
          <a:xfrm>
            <a:off x="915500" y="4091550"/>
            <a:ext cx="2979000" cy="1202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sz="1200">
                <a:solidFill>
                  <a:srgbClr val="24292E"/>
                </a:solidFill>
                <a:highlight>
                  <a:srgbClr val="FFFFFF"/>
                </a:highlight>
              </a:rPr>
              <a:t>Correlation Coefficient: 0.23324122282495613</a:t>
            </a:r>
            <a:endParaRPr sz="1200">
              <a:solidFill>
                <a:srgbClr val="24292E"/>
              </a:solidFill>
              <a:highlight>
                <a:srgbClr val="FFFFFF"/>
              </a:highlight>
            </a:endParaRPr>
          </a:p>
          <a:p>
            <a:pPr indent="-304800" lvl="0" marL="457200" rtl="0" algn="l">
              <a:spcBef>
                <a:spcPts val="0"/>
              </a:spcBef>
              <a:spcAft>
                <a:spcPts val="0"/>
              </a:spcAft>
              <a:buClr>
                <a:srgbClr val="24292E"/>
              </a:buClr>
              <a:buSzPts val="1200"/>
              <a:buChar char="-"/>
            </a:pPr>
            <a:r>
              <a:rPr lang="en" sz="1200">
                <a:solidFill>
                  <a:srgbClr val="24292E"/>
                </a:solidFill>
                <a:highlight>
                  <a:srgbClr val="FFFFFF"/>
                </a:highlight>
              </a:rPr>
              <a:t>Very small correlation</a:t>
            </a:r>
            <a:endParaRPr sz="1200">
              <a:solidFill>
                <a:srgbClr val="24292E"/>
              </a:solidFill>
              <a:highlight>
                <a:srgbClr val="FFFFFF"/>
              </a:highlight>
            </a:endParaRPr>
          </a:p>
        </p:txBody>
      </p:sp>
      <p:sp>
        <p:nvSpPr>
          <p:cNvPr id="107" name="Google Shape;107;p20"/>
          <p:cNvSpPr txBox="1"/>
          <p:nvPr/>
        </p:nvSpPr>
        <p:spPr>
          <a:xfrm>
            <a:off x="5433200" y="4091550"/>
            <a:ext cx="2979000" cy="1202700"/>
          </a:xfrm>
          <a:prstGeom prst="rect">
            <a:avLst/>
          </a:prstGeom>
          <a:noFill/>
          <a:ln>
            <a:noFill/>
          </a:ln>
        </p:spPr>
        <p:txBody>
          <a:bodyPr anchorCtr="0" anchor="t" bIns="91425" lIns="91425" spcFirstLastPara="1" rIns="91425" wrap="square" tIns="91425">
            <a:noAutofit/>
          </a:bodyPr>
          <a:lstStyle/>
          <a:p>
            <a:pPr indent="-304800" lvl="0" marL="457200" rtl="0" algn="l">
              <a:spcBef>
                <a:spcPts val="0"/>
              </a:spcBef>
              <a:spcAft>
                <a:spcPts val="0"/>
              </a:spcAft>
              <a:buClr>
                <a:schemeClr val="dk1"/>
              </a:buClr>
              <a:buSzPts val="1200"/>
              <a:buChar char="-"/>
            </a:pPr>
            <a:r>
              <a:rPr lang="en" sz="1200">
                <a:solidFill>
                  <a:srgbClr val="24292E"/>
                </a:solidFill>
                <a:highlight>
                  <a:srgbClr val="FFFFFF"/>
                </a:highlight>
              </a:rPr>
              <a:t>Correlation Coefficient: </a:t>
            </a:r>
            <a:r>
              <a:rPr lang="en" sz="1200">
                <a:solidFill>
                  <a:srgbClr val="24292E"/>
                </a:solidFill>
                <a:highlight>
                  <a:srgbClr val="FFFFFF"/>
                </a:highlight>
              </a:rPr>
              <a:t>0.5000357985863506</a:t>
            </a:r>
            <a:endParaRPr sz="1200">
              <a:solidFill>
                <a:srgbClr val="24292E"/>
              </a:solidFill>
              <a:highlight>
                <a:srgbClr val="FFFFFF"/>
              </a:highlight>
            </a:endParaRPr>
          </a:p>
          <a:p>
            <a:pPr indent="-304800" lvl="0" marL="457200" rtl="0" algn="l">
              <a:spcBef>
                <a:spcPts val="0"/>
              </a:spcBef>
              <a:spcAft>
                <a:spcPts val="0"/>
              </a:spcAft>
              <a:buClr>
                <a:srgbClr val="24292E"/>
              </a:buClr>
              <a:buSzPts val="1200"/>
              <a:buChar char="-"/>
            </a:pPr>
            <a:r>
              <a:rPr lang="en" sz="1200">
                <a:solidFill>
                  <a:srgbClr val="24292E"/>
                </a:solidFill>
                <a:highlight>
                  <a:srgbClr val="FFFFFF"/>
                </a:highlight>
              </a:rPr>
              <a:t>Medium correlation</a:t>
            </a:r>
            <a:endParaRPr sz="1200">
              <a:solidFill>
                <a:srgbClr val="24292E"/>
              </a:solidFill>
              <a:highlight>
                <a:srgbClr val="FFFFFF"/>
              </a:highlight>
            </a:endParaRPr>
          </a:p>
        </p:txBody>
      </p:sp>
      <p:pic>
        <p:nvPicPr>
          <p:cNvPr id="108" name="Google Shape;108;p20"/>
          <p:cNvPicPr preferRelativeResize="0"/>
          <p:nvPr/>
        </p:nvPicPr>
        <p:blipFill>
          <a:blip r:embed="rId4">
            <a:alphaModFix/>
          </a:blip>
          <a:stretch>
            <a:fillRect/>
          </a:stretch>
        </p:blipFill>
        <p:spPr>
          <a:xfrm>
            <a:off x="5132825" y="912625"/>
            <a:ext cx="3579775" cy="317891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21"/>
          <p:cNvSpPr txBox="1"/>
          <p:nvPr/>
        </p:nvSpPr>
        <p:spPr>
          <a:xfrm>
            <a:off x="2215650" y="3838250"/>
            <a:ext cx="6439800" cy="8931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None/>
            </a:pPr>
            <a:r>
              <a:rPr lang="en" sz="4800">
                <a:latin typeface="Roboto Black"/>
                <a:ea typeface="Roboto Black"/>
                <a:cs typeface="Roboto Black"/>
                <a:sym typeface="Roboto Black"/>
              </a:rPr>
              <a:t>Process + Conclusions</a:t>
            </a:r>
            <a:endParaRPr sz="4800">
              <a:latin typeface="Roboto Black"/>
              <a:ea typeface="Roboto Black"/>
              <a:cs typeface="Roboto Black"/>
              <a:sym typeface="Roboto Black"/>
            </a:endParaRPr>
          </a:p>
        </p:txBody>
      </p:sp>
      <p:pic>
        <p:nvPicPr>
          <p:cNvPr id="114" name="Google Shape;114;p21"/>
          <p:cNvPicPr preferRelativeResize="0"/>
          <p:nvPr/>
        </p:nvPicPr>
        <p:blipFill rotWithShape="1">
          <a:blip r:embed="rId3">
            <a:alphaModFix/>
          </a:blip>
          <a:srcRect b="36858" l="0" r="0" t="7598"/>
          <a:stretch/>
        </p:blipFill>
        <p:spPr>
          <a:xfrm>
            <a:off x="0" y="0"/>
            <a:ext cx="9143999" cy="3431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